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Lst>
  <p:sldSz cx="9144000" cy="6858000" type="screen4x3"/>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0"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9"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30"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3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3"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34"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5"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3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8"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47"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49"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5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52"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5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57"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58"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6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4"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5"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6"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8"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69"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71"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7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74"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7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6"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8"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91"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96"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97"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9"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00"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01"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3"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04"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05"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7"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108"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1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1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1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113"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1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1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2"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3"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8"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9"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2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7"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CustomShape 1"/>
          <p:cNvSpPr/>
          <p:nvPr/>
        </p:nvSpPr>
        <p:spPr>
          <a:xfrm>
            <a:off x="8458200" y="0"/>
            <a:ext cx="685440" cy="6857640"/>
          </a:xfrm>
          <a:prstGeom prst="rect">
            <a:avLst/>
          </a:prstGeom>
          <a:solidFill>
            <a:srgbClr val="675E47"/>
          </a:solidFill>
        </p:spPr>
      </p:sp>
      <p:sp>
        <p:nvSpPr>
          <p:cNvPr id="8" name="CustomShape 2"/>
          <p:cNvSpPr/>
          <p:nvPr/>
        </p:nvSpPr>
        <p:spPr>
          <a:xfrm>
            <a:off x="8458200" y="5486400"/>
            <a:ext cx="685440" cy="685440"/>
          </a:xfrm>
          <a:prstGeom prst="rect">
            <a:avLst/>
          </a:prstGeom>
          <a:solidFill>
            <a:srgbClr val="A9A57C"/>
          </a:solidFill>
        </p:spPr>
      </p:sp>
      <p:sp>
        <p:nvSpPr>
          <p:cNvPr id="2" name="PlaceHolder 3"/>
          <p:cNvSpPr>
            <a:spLocks noGrp="1"/>
          </p:cNvSpPr>
          <p:nvPr>
            <p:ph type="title"/>
          </p:nvPr>
        </p:nvSpPr>
        <p:spPr>
          <a:xfrm>
            <a:off x="685800" y="1905120"/>
            <a:ext cx="7543440" cy="2593440"/>
          </a:xfrm>
          <a:prstGeom prst="rect">
            <a:avLst/>
          </a:prstGeom>
        </p:spPr>
        <p:txBody>
          <a:bodyPr anchor="b"/>
          <a:lstStyle/>
          <a:p>
            <a:pPr>
              <a:lnSpc>
                <a:spcPct val="100000"/>
              </a:lnSpc>
            </a:pPr>
            <a:r>
              <a:rPr lang="en-US" sz="6600">
                <a:solidFill>
                  <a:srgbClr val="675E47"/>
                </a:solidFill>
                <a:latin typeface="Cambria"/>
              </a:rPr>
              <a:t>Click to edit the title text formatClick to edit Master title style</a:t>
            </a:r>
            <a:endParaRPr/>
          </a:p>
        </p:txBody>
      </p:sp>
      <p:sp>
        <p:nvSpPr>
          <p:cNvPr id="3"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4" name="PlaceHolder 5"/>
          <p:cNvSpPr>
            <a:spLocks noGrp="1"/>
          </p:cNvSpPr>
          <p:nvPr>
            <p:ph type="ftr"/>
          </p:nvPr>
        </p:nvSpPr>
        <p:spPr>
          <a:xfrm>
            <a:off x="0" y="0"/>
            <a:ext cx="0" cy="0"/>
          </a:xfrm>
          <a:prstGeom prst="rect">
            <a:avLst/>
          </a:prstGeom>
        </p:spPr>
        <p:txBody>
          <a:bodyPr lIns="90000" tIns="45000" rIns="90000" bIns="45000"/>
          <a:lstStyle/>
          <a:p>
            <a:endParaRPr/>
          </a:p>
        </p:txBody>
      </p:sp>
      <p:sp>
        <p:nvSpPr>
          <p:cNvPr id="5"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81A13101-E1D1-4171-B1C1-2171F1C111F1}" type="slidenum">
              <a:rPr lang="en-US">
                <a:solidFill>
                  <a:srgbClr val="2F2B20"/>
                </a:solidFill>
                <a:latin typeface="Calibri"/>
              </a:rPr>
              <a:t>‹#›</a:t>
            </a:fld>
            <a:endParaRPr/>
          </a:p>
        </p:txBody>
      </p:sp>
      <p:sp>
        <p:nvSpPr>
          <p:cNvPr id="6" name="PlaceHolder 7"/>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CustomShape 1"/>
          <p:cNvSpPr/>
          <p:nvPr/>
        </p:nvSpPr>
        <p:spPr>
          <a:xfrm>
            <a:off x="8458200" y="0"/>
            <a:ext cx="685440" cy="6857640"/>
          </a:xfrm>
          <a:prstGeom prst="rect">
            <a:avLst/>
          </a:prstGeom>
          <a:solidFill>
            <a:srgbClr val="675E47"/>
          </a:solidFill>
        </p:spPr>
      </p:sp>
      <p:sp>
        <p:nvSpPr>
          <p:cNvPr id="40" name="CustomShape 2"/>
          <p:cNvSpPr/>
          <p:nvPr/>
        </p:nvSpPr>
        <p:spPr>
          <a:xfrm>
            <a:off x="8458200" y="5486400"/>
            <a:ext cx="685440" cy="685440"/>
          </a:xfrm>
          <a:prstGeom prst="rect">
            <a:avLst/>
          </a:prstGeom>
          <a:solidFill>
            <a:srgbClr val="A9A57C"/>
          </a:solidFill>
        </p:spPr>
      </p:sp>
      <p:sp>
        <p:nvSpPr>
          <p:cNvPr id="41" name="PlaceHolder 3"/>
          <p:cNvSpPr>
            <a:spLocks noGrp="1"/>
          </p:cNvSpPr>
          <p:nvPr>
            <p:ph type="title"/>
          </p:nvPr>
        </p:nvSpPr>
        <p:spPr>
          <a:xfrm>
            <a:off x="722160" y="5486400"/>
            <a:ext cx="7659360" cy="1168200"/>
          </a:xfrm>
          <a:prstGeom prst="rect">
            <a:avLst/>
          </a:prstGeom>
        </p:spPr>
        <p:txBody>
          <a:bodyPr/>
          <a:lstStyle/>
          <a:p>
            <a:pPr>
              <a:lnSpc>
                <a:spcPct val="100000"/>
              </a:lnSpc>
            </a:pPr>
            <a:r>
              <a:rPr lang="en-US" sz="3600">
                <a:solidFill>
                  <a:srgbClr val="675E47"/>
                </a:solidFill>
                <a:latin typeface="Cambria"/>
              </a:rPr>
              <a:t>Click to edit the title text formatClick to edit Master title style</a:t>
            </a:r>
            <a:endParaRPr/>
          </a:p>
        </p:txBody>
      </p:sp>
      <p:sp>
        <p:nvSpPr>
          <p:cNvPr id="42" name="PlaceHolder 4"/>
          <p:cNvSpPr>
            <a:spLocks noGrp="1"/>
          </p:cNvSpPr>
          <p:nvPr>
            <p:ph type="body"/>
          </p:nvPr>
        </p:nvSpPr>
        <p:spPr>
          <a:xfrm>
            <a:off x="722160" y="3852720"/>
            <a:ext cx="6135480" cy="1633320"/>
          </a:xfrm>
          <a:prstGeom prst="rect">
            <a:avLst/>
          </a:prstGeom>
        </p:spPr>
        <p:txBody>
          <a:bodyPr anchor="b"/>
          <a:lstStyle/>
          <a:p>
            <a:pPr>
              <a:buSzPct val="45000"/>
              <a:buFont typeface="StarSymbol"/>
              <a:buChar char=""/>
            </a:pPr>
            <a:r>
              <a:rPr lang="en-US" sz="2000">
                <a:solidFill>
                  <a:srgbClr val="8F8E8D"/>
                </a:solidFill>
                <a:latin typeface="Calibri"/>
              </a:rPr>
              <a:t>Click to edit the outline text format</a:t>
            </a:r>
            <a:endParaRPr/>
          </a:p>
          <a:p>
            <a:pPr lvl="1">
              <a:buSzPct val="75000"/>
              <a:buFont typeface="StarSymbol"/>
              <a:buChar char=""/>
            </a:pPr>
            <a:r>
              <a:rPr lang="en-US" sz="2000">
                <a:solidFill>
                  <a:srgbClr val="8F8E8D"/>
                </a:solidFill>
                <a:latin typeface="Calibri"/>
              </a:rPr>
              <a:t>Second Outline Level</a:t>
            </a:r>
            <a:endParaRPr/>
          </a:p>
          <a:p>
            <a:pPr lvl="2">
              <a:buSzPct val="45000"/>
              <a:buFont typeface="StarSymbol"/>
              <a:buChar char=""/>
            </a:pPr>
            <a:r>
              <a:rPr lang="en-US" sz="2000">
                <a:solidFill>
                  <a:srgbClr val="8F8E8D"/>
                </a:solidFill>
                <a:latin typeface="Calibri"/>
              </a:rPr>
              <a:t>Third Outline Level</a:t>
            </a:r>
            <a:endParaRPr/>
          </a:p>
          <a:p>
            <a:pPr lvl="3">
              <a:buSzPct val="75000"/>
              <a:buFont typeface="StarSymbol"/>
              <a:buChar char=""/>
            </a:pPr>
            <a:r>
              <a:rPr lang="en-US" sz="2000">
                <a:solidFill>
                  <a:srgbClr val="8F8E8D"/>
                </a:solidFill>
                <a:latin typeface="Calibri"/>
              </a:rPr>
              <a:t>Fourth Outline Level</a:t>
            </a:r>
            <a:endParaRPr/>
          </a:p>
          <a:p>
            <a:pPr lvl="4">
              <a:buSzPct val="45000"/>
              <a:buFont typeface="StarSymbol"/>
              <a:buChar char=""/>
            </a:pPr>
            <a:r>
              <a:rPr lang="en-US" sz="2000">
                <a:solidFill>
                  <a:srgbClr val="8F8E8D"/>
                </a:solidFill>
                <a:latin typeface="Calibri"/>
              </a:rPr>
              <a:t>Fifth Outline Level</a:t>
            </a:r>
            <a:endParaRPr/>
          </a:p>
          <a:p>
            <a:pPr lvl="5">
              <a:buSzPct val="45000"/>
              <a:buFont typeface="StarSymbol"/>
              <a:buChar char=""/>
            </a:pPr>
            <a:r>
              <a:rPr lang="en-US" sz="2000">
                <a:solidFill>
                  <a:srgbClr val="8F8E8D"/>
                </a:solidFill>
                <a:latin typeface="Calibri"/>
              </a:rPr>
              <a:t>Sixth Outline Level</a:t>
            </a:r>
            <a:endParaRPr/>
          </a:p>
          <a:p>
            <a:pPr>
              <a:lnSpc>
                <a:spcPct val="100000"/>
              </a:lnSpc>
            </a:pPr>
            <a:r>
              <a:rPr lang="en-US" sz="2000">
                <a:solidFill>
                  <a:srgbClr val="8F8E8D"/>
                </a:solidFill>
                <a:latin typeface="Calibri"/>
              </a:rPr>
              <a:t>Seventh Outline LevelClick to edit Master text styles</a:t>
            </a:r>
            <a:endParaRPr/>
          </a:p>
        </p:txBody>
      </p:sp>
      <p:sp>
        <p:nvSpPr>
          <p:cNvPr id="43" name="PlaceHolder 5"/>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44" name="PlaceHolder 6"/>
          <p:cNvSpPr>
            <a:spLocks noGrp="1"/>
          </p:cNvSpPr>
          <p:nvPr>
            <p:ph type="ftr"/>
          </p:nvPr>
        </p:nvSpPr>
        <p:spPr>
          <a:xfrm>
            <a:off x="0" y="0"/>
            <a:ext cx="0" cy="0"/>
          </a:xfrm>
          <a:prstGeom prst="rect">
            <a:avLst/>
          </a:prstGeom>
        </p:spPr>
        <p:txBody>
          <a:bodyPr lIns="90000" tIns="45000" rIns="90000" bIns="45000"/>
          <a:lstStyle/>
          <a:p>
            <a:endParaRPr/>
          </a:p>
        </p:txBody>
      </p:sp>
      <p:sp>
        <p:nvSpPr>
          <p:cNvPr id="45" name="PlaceHolder 7"/>
          <p:cNvSpPr>
            <a:spLocks noGrp="1"/>
          </p:cNvSpPr>
          <p:nvPr>
            <p:ph type="sldNum"/>
          </p:nvPr>
        </p:nvSpPr>
        <p:spPr>
          <a:xfrm>
            <a:off x="0" y="0"/>
            <a:ext cx="0" cy="0"/>
          </a:xfrm>
          <a:prstGeom prst="rect">
            <a:avLst/>
          </a:prstGeom>
        </p:spPr>
        <p:txBody>
          <a:bodyPr lIns="90000" tIns="45000" rIns="90000" bIns="45000"/>
          <a:lstStyle/>
          <a:p>
            <a:pPr>
              <a:lnSpc>
                <a:spcPct val="100000"/>
              </a:lnSpc>
            </a:pPr>
            <a:fld id="{514141D1-9111-4181-9181-8121617111E1}" type="slidenum">
              <a:rPr lang="en-US">
                <a:solidFill>
                  <a:srgbClr val="2F2B20"/>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CustomShape 1"/>
          <p:cNvSpPr/>
          <p:nvPr/>
        </p:nvSpPr>
        <p:spPr>
          <a:xfrm>
            <a:off x="8458200" y="0"/>
            <a:ext cx="685440" cy="6857640"/>
          </a:xfrm>
          <a:prstGeom prst="rect">
            <a:avLst/>
          </a:prstGeom>
          <a:solidFill>
            <a:srgbClr val="675E47"/>
          </a:solidFill>
        </p:spPr>
      </p:sp>
      <p:sp>
        <p:nvSpPr>
          <p:cNvPr id="79" name="CustomShape 2"/>
          <p:cNvSpPr/>
          <p:nvPr/>
        </p:nvSpPr>
        <p:spPr>
          <a:xfrm>
            <a:off x="8458200" y="5486400"/>
            <a:ext cx="685440" cy="685440"/>
          </a:xfrm>
          <a:prstGeom prst="rect">
            <a:avLst/>
          </a:prstGeom>
          <a:solidFill>
            <a:srgbClr val="A9A57C"/>
          </a:solidFill>
        </p:spPr>
      </p:sp>
      <p:sp>
        <p:nvSpPr>
          <p:cNvPr id="80" name="PlaceHolder 3"/>
          <p:cNvSpPr>
            <a:spLocks noGrp="1"/>
          </p:cNvSpPr>
          <p:nvPr>
            <p:ph type="title"/>
          </p:nvPr>
        </p:nvSpPr>
        <p:spPr>
          <a:xfrm>
            <a:off x="457200" y="274680"/>
            <a:ext cx="7619760" cy="1142640"/>
          </a:xfrm>
          <a:prstGeom prst="rect">
            <a:avLst/>
          </a:prstGeom>
        </p:spPr>
        <p:txBody>
          <a:bodyPr anchor="ctr"/>
          <a:lstStyle/>
          <a:p>
            <a:pPr>
              <a:lnSpc>
                <a:spcPct val="100000"/>
              </a:lnSpc>
            </a:pPr>
            <a:r>
              <a:rPr lang="en-US" sz="4600">
                <a:solidFill>
                  <a:srgbClr val="675E47"/>
                </a:solidFill>
                <a:latin typeface="Cambria"/>
              </a:rPr>
              <a:t>Click to edit the title text formatClick to edit Master title style</a:t>
            </a:r>
            <a:endParaRPr/>
          </a:p>
        </p:txBody>
      </p:sp>
      <p:sp>
        <p:nvSpPr>
          <p:cNvPr id="81"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82" name="PlaceHolder 5"/>
          <p:cNvSpPr>
            <a:spLocks noGrp="1"/>
          </p:cNvSpPr>
          <p:nvPr>
            <p:ph type="ftr"/>
          </p:nvPr>
        </p:nvSpPr>
        <p:spPr>
          <a:xfrm>
            <a:off x="0" y="0"/>
            <a:ext cx="0" cy="0"/>
          </a:xfrm>
          <a:prstGeom prst="rect">
            <a:avLst/>
          </a:prstGeom>
        </p:spPr>
        <p:txBody>
          <a:bodyPr lIns="90000" tIns="45000" rIns="90000" bIns="45000"/>
          <a:lstStyle/>
          <a:p>
            <a:endParaRPr/>
          </a:p>
        </p:txBody>
      </p:sp>
      <p:sp>
        <p:nvSpPr>
          <p:cNvPr id="83"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91311121-F191-41C1-8171-219121D1C131}" type="slidenum">
              <a:rPr lang="en-US">
                <a:solidFill>
                  <a:srgbClr val="2F2B20"/>
                </a:solidFill>
                <a:latin typeface="Calibri"/>
              </a:rPr>
              <a:t>‹#›</a:t>
            </a:fld>
            <a:endParaRPr/>
          </a:p>
        </p:txBody>
      </p:sp>
      <p:sp>
        <p:nvSpPr>
          <p:cNvPr id="84" name="PlaceHolder 7"/>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74680" y="457200"/>
            <a:ext cx="7772040" cy="1469520"/>
          </a:xfrm>
          <a:prstGeom prst="rect">
            <a:avLst/>
          </a:prstGeom>
        </p:spPr>
        <p:txBody>
          <a:bodyPr anchor="b"/>
          <a:lstStyle/>
          <a:p>
            <a:pPr algn="ctr">
              <a:lnSpc>
                <a:spcPct val="100000"/>
              </a:lnSpc>
            </a:pPr>
            <a:r>
              <a:rPr lang="en-US" sz="6600">
                <a:solidFill>
                  <a:srgbClr val="2F2B20"/>
                </a:solidFill>
                <a:latin typeface="Cambria"/>
              </a:rPr>
              <a:t>Dornase alfa </a:t>
            </a:r>
            <a:endParaRPr/>
          </a:p>
        </p:txBody>
      </p:sp>
      <p:sp>
        <p:nvSpPr>
          <p:cNvPr id="118" name="TextShape 2"/>
          <p:cNvSpPr txBox="1"/>
          <p:nvPr/>
        </p:nvSpPr>
        <p:spPr>
          <a:xfrm>
            <a:off x="365760" y="2097360"/>
            <a:ext cx="7278120" cy="4760640"/>
          </a:xfrm>
          <a:prstGeom prst="rect">
            <a:avLst/>
          </a:prstGeom>
        </p:spPr>
        <p:txBody>
          <a:bodyPr/>
          <a:lstStyle/>
          <a:p>
            <a:pPr>
              <a:lnSpc>
                <a:spcPct val="100000"/>
              </a:lnSpc>
            </a:pPr>
            <a:r>
              <a:rPr lang="en-US" sz="2000">
                <a:solidFill>
                  <a:srgbClr val="2F2B20"/>
                </a:solidFill>
                <a:latin typeface="Times New Roman"/>
              </a:rPr>
              <a:t>Drugbank ID : </a:t>
            </a:r>
            <a:r>
              <a:rPr lang="en-US" sz="2000">
                <a:solidFill>
                  <a:srgbClr val="2F2B20"/>
                </a:solidFill>
                <a:latin typeface="Calibri"/>
              </a:rPr>
              <a:t>DB00003 </a:t>
            </a:r>
            <a:endParaRPr/>
          </a:p>
          <a:p>
            <a:pPr>
              <a:lnSpc>
                <a:spcPct val="100000"/>
              </a:lnSpc>
            </a:pPr>
            <a:r>
              <a:rPr lang="en-US" sz="2000">
                <a:solidFill>
                  <a:srgbClr val="2F2B20"/>
                </a:solidFill>
                <a:latin typeface="Times New Roman"/>
              </a:rPr>
              <a:t>Chemical formula : </a:t>
            </a:r>
            <a:r>
              <a:rPr lang="en-US" sz="2000">
                <a:solidFill>
                  <a:srgbClr val="2F2B20"/>
                </a:solidFill>
                <a:latin typeface="Calibri"/>
              </a:rPr>
              <a:t>C1321H1999N339O396S9 </a:t>
            </a:r>
            <a:endParaRPr/>
          </a:p>
          <a:p>
            <a:pPr>
              <a:lnSpc>
                <a:spcPct val="100000"/>
              </a:lnSpc>
            </a:pPr>
            <a:r>
              <a:rPr lang="en-US" sz="2000">
                <a:solidFill>
                  <a:srgbClr val="2F2B20"/>
                </a:solidFill>
                <a:latin typeface="Times New Roman"/>
              </a:rPr>
              <a:t>Average wt. : </a:t>
            </a:r>
            <a:r>
              <a:rPr lang="en-US" sz="2000">
                <a:solidFill>
                  <a:srgbClr val="2F2B20"/>
                </a:solidFill>
                <a:latin typeface="Calibri"/>
              </a:rPr>
              <a:t>29253.9  </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r>
              <a:rPr lang="en-US" sz="1200">
                <a:solidFill>
                  <a:srgbClr val="2F2B20"/>
                </a:solidFill>
                <a:latin typeface="Calibri"/>
              </a:rPr>
              <a:t>Image source : Drug bank</a:t>
            </a:r>
            <a:endParaRPr/>
          </a:p>
          <a:p>
            <a:pPr>
              <a:lnSpc>
                <a:spcPct val="100000"/>
              </a:lnSpc>
            </a:pPr>
            <a:endParaRPr/>
          </a:p>
          <a:p>
            <a:pPr>
              <a:lnSpc>
                <a:spcPct val="100000"/>
              </a:lnSpc>
            </a:pPr>
            <a:endParaRPr/>
          </a:p>
          <a:p>
            <a:pPr>
              <a:lnSpc>
                <a:spcPct val="100000"/>
              </a:lnSpc>
            </a:pPr>
            <a:endParaRPr/>
          </a:p>
          <a:p>
            <a:pPr>
              <a:lnSpc>
                <a:spcPct val="100000"/>
              </a:lnSpc>
            </a:pPr>
            <a:r>
              <a:rPr lang="en-US" sz="2000">
                <a:solidFill>
                  <a:srgbClr val="2F2B20"/>
                </a:solidFill>
                <a:latin typeface="Calibri"/>
              </a:rPr>
              <a:t> </a:t>
            </a:r>
            <a:endParaRPr/>
          </a:p>
          <a:p>
            <a:pPr>
              <a:lnSpc>
                <a:spcPct val="100000"/>
              </a:lnSpc>
            </a:pPr>
            <a:endParaRPr/>
          </a:p>
        </p:txBody>
      </p:sp>
      <p:pic>
        <p:nvPicPr>
          <p:cNvPr id="119" name="Picture 118"/>
          <p:cNvPicPr/>
          <p:nvPr/>
        </p:nvPicPr>
        <p:blipFill>
          <a:blip r:embed="rId2"/>
          <a:stretch>
            <a:fillRect/>
          </a:stretch>
        </p:blipFill>
        <p:spPr>
          <a:xfrm>
            <a:off x="3200400" y="4023360"/>
            <a:ext cx="5127840" cy="2468880"/>
          </a:xfrm>
          <a:prstGeom prst="rect">
            <a:avLst/>
          </a:prstGeom>
        </p:spPr>
      </p:pic>
    </p:spTree>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214200" y="285840"/>
            <a:ext cx="7854480" cy="5612760"/>
          </a:xfrm>
          <a:prstGeom prst="rect">
            <a:avLst/>
          </a:prstGeom>
        </p:spPr>
        <p:txBody>
          <a:bodyPr/>
          <a:lstStyle/>
          <a:p>
            <a:pPr>
              <a:lnSpc>
                <a:spcPct val="100000"/>
              </a:lnSpc>
            </a:pPr>
            <a:r>
              <a:rPr lang="en-US" sz="2400" b="1">
                <a:solidFill>
                  <a:srgbClr val="2F2B20"/>
                </a:solidFill>
                <a:latin typeface="Times New Roman"/>
              </a:rPr>
              <a:t>Description</a:t>
            </a:r>
            <a:r>
              <a:rPr lang="en-US" sz="2400">
                <a:solidFill>
                  <a:srgbClr val="2F2B20"/>
                </a:solidFill>
                <a:latin typeface="Times New Roman"/>
              </a:rPr>
              <a:t> :</a:t>
            </a:r>
            <a:endParaRPr/>
          </a:p>
          <a:p>
            <a:pPr>
              <a:lnSpc>
                <a:spcPct val="100000"/>
              </a:lnSpc>
            </a:pPr>
            <a:r>
              <a:rPr lang="en-US">
                <a:solidFill>
                  <a:srgbClr val="2F2B20"/>
                </a:solidFill>
                <a:latin typeface="Times New Roman"/>
              </a:rPr>
              <a:t>Pulmozyme is a synthetic protein that breaks down excess DNA in the pulmonary secretions of people with cystic fibrosis. The protein is produced by genetically engineered Chinese Hamster Ovary (CHO) cells containing DNA encoding for the native human protein, deoxyribonuclease I (DNase). The product is purified by tangential flow filtration and column chromatography. The purified glycoprotein contains 260 amino acids with an approximate molecular weight of 37,000 daltons. The primary amino acid sequence is identical to that of the native human enzyme </a:t>
            </a:r>
            <a:endParaRPr/>
          </a:p>
          <a:p>
            <a:pPr>
              <a:lnSpc>
                <a:spcPct val="100000"/>
              </a:lnSpc>
            </a:pPr>
            <a:endParaRPr/>
          </a:p>
          <a:p>
            <a:pPr>
              <a:lnSpc>
                <a:spcPct val="100000"/>
              </a:lnSpc>
            </a:pPr>
            <a:r>
              <a:rPr lang="en-US" sz="2400" b="1">
                <a:solidFill>
                  <a:srgbClr val="2F2B20"/>
                </a:solidFill>
                <a:latin typeface="Times New Roman"/>
              </a:rPr>
              <a:t>Indication</a:t>
            </a:r>
            <a:r>
              <a:rPr lang="en-US" sz="2400">
                <a:solidFill>
                  <a:srgbClr val="2F2B20"/>
                </a:solidFill>
                <a:latin typeface="Times New Roman"/>
              </a:rPr>
              <a:t> :</a:t>
            </a:r>
            <a:endParaRPr/>
          </a:p>
          <a:p>
            <a:pPr>
              <a:lnSpc>
                <a:spcPct val="100000"/>
              </a:lnSpc>
            </a:pPr>
            <a:r>
              <a:rPr lang="en-US">
                <a:solidFill>
                  <a:srgbClr val="2F2B20"/>
                </a:solidFill>
                <a:latin typeface="Times New Roman"/>
              </a:rPr>
              <a:t>Used as adjunct therapy in the treatment of cystic fibrosis. </a:t>
            </a:r>
            <a:endParaRPr/>
          </a:p>
          <a:p>
            <a:pPr>
              <a:lnSpc>
                <a:spcPct val="100000"/>
              </a:lnSpc>
            </a:pPr>
            <a:r>
              <a:rPr lang="en-US" sz="2400" b="1">
                <a:solidFill>
                  <a:srgbClr val="2F2B20"/>
                </a:solidFill>
                <a:latin typeface="Times New Roman"/>
              </a:rPr>
              <a:t>Pharmacodynamics </a:t>
            </a:r>
            <a:r>
              <a:rPr lang="en-US" sz="2400">
                <a:solidFill>
                  <a:srgbClr val="2F2B20"/>
                </a:solidFill>
                <a:latin typeface="Times New Roman"/>
              </a:rPr>
              <a:t>: </a:t>
            </a:r>
            <a:endParaRPr/>
          </a:p>
          <a:p>
            <a:pPr>
              <a:lnSpc>
                <a:spcPct val="100000"/>
              </a:lnSpc>
            </a:pPr>
            <a:r>
              <a:rPr lang="en-US">
                <a:solidFill>
                  <a:srgbClr val="2F2B20"/>
                </a:solidFill>
                <a:latin typeface="Times New Roman"/>
              </a:rPr>
              <a:t>Cystic fibrosis (CF) is a disease characterized by the retention of viscous purulent secretions in the airways. These thick secretions contribute both to reduced pulmonary function and to frequent pulmonary infection. Purulent pulmonary secretions of individuals with cystic fibrosis contain very high concentrations of extracellular DNA released by degenerating leukocytes that accumulate in response to these infections. Dornase alfa hydrolyzes the DNA in sputum of CF patients and reduces sputum viscosity and viscoelasticity. The enzyme does not appear to affect sputum in the absence of an inflammatory response to infection, nor does it affect the sputum of healthy individuals..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107640" y="692640"/>
            <a:ext cx="8020080" cy="5040360"/>
          </a:xfrm>
          <a:prstGeom prst="rect">
            <a:avLst/>
          </a:prstGeom>
        </p:spPr>
        <p:txBody>
          <a:bodyPr anchor="b"/>
          <a:lstStyle/>
          <a:p>
            <a:pPr>
              <a:lnSpc>
                <a:spcPct val="160000"/>
              </a:lnSpc>
            </a:pPr>
            <a:r>
              <a:rPr lang="en-US" sz="2400" b="1">
                <a:solidFill>
                  <a:srgbClr val="2F2B20"/>
                </a:solidFill>
                <a:latin typeface="Times New Roman"/>
              </a:rPr>
              <a:t>Mechanism of action </a:t>
            </a:r>
            <a:r>
              <a:rPr lang="en-US">
                <a:solidFill>
                  <a:srgbClr val="2F2B20"/>
                </a:solidFill>
                <a:latin typeface="Times New Roman"/>
              </a:rPr>
              <a:t>: </a:t>
            </a:r>
            <a:endParaRPr/>
          </a:p>
          <a:p>
            <a:pPr>
              <a:lnSpc>
                <a:spcPct val="160000"/>
              </a:lnSpc>
            </a:pPr>
            <a:r>
              <a:rPr lang="en-US">
                <a:solidFill>
                  <a:srgbClr val="2F2B20"/>
                </a:solidFill>
                <a:latin typeface="Times New Roman"/>
              </a:rPr>
              <a:t>Dornase alfa is a biosynthetic form of human DNase I. The enzyme is involved in endonucleolytic cleavage of extracellular DNA to 5Â´-phosphodinucleotide and 5Â´-phosphooligonucleotide end products. It has no effect on intracellular DNA. Optimal activity is dependent on the presence of divalent cations such as calcium and magnesium. Extracellular DNA is a viscous anionic polymer and its breakdown appears to improve the viscosity and viscoelasticity of purulent sputum of individuals with CF. </a:t>
            </a:r>
            <a:endParaRPr/>
          </a:p>
          <a:p>
            <a:pPr>
              <a:lnSpc>
                <a:spcPct val="160000"/>
              </a:lnSpc>
            </a:pPr>
            <a:r>
              <a:rPr lang="en-US" sz="2400" b="1">
                <a:solidFill>
                  <a:srgbClr val="2F2B20"/>
                </a:solidFill>
                <a:latin typeface="Times New Roman"/>
              </a:rPr>
              <a:t>Absorption : </a:t>
            </a:r>
            <a:endParaRPr/>
          </a:p>
          <a:p>
            <a:pPr>
              <a:lnSpc>
                <a:spcPct val="160000"/>
              </a:lnSpc>
            </a:pPr>
            <a:r>
              <a:rPr lang="en-US">
                <a:solidFill>
                  <a:srgbClr val="2F2B20"/>
                </a:solidFill>
                <a:latin typeface="Times New Roman"/>
              </a:rPr>
              <a:t>Systemic absorption undetectable following administration by inhalation.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251640" y="476640"/>
            <a:ext cx="7920360" cy="5685840"/>
          </a:xfrm>
          <a:prstGeom prst="rect">
            <a:avLst/>
          </a:prstGeom>
        </p:spPr>
        <p:txBody>
          <a:bodyPr lIns="90000" tIns="45000" rIns="90000" bIns="45000"/>
          <a:lstStyle/>
          <a:p>
            <a:pPr>
              <a:lnSpc>
                <a:spcPct val="160000"/>
              </a:lnSpc>
            </a:pPr>
            <a:r>
              <a:rPr lang="en-US" sz="2400" b="1">
                <a:solidFill>
                  <a:srgbClr val="2F2B20"/>
                </a:solidFill>
                <a:latin typeface="Times New Roman"/>
              </a:rPr>
              <a:t>Toxicity : </a:t>
            </a:r>
            <a:endParaRPr/>
          </a:p>
          <a:p>
            <a:pPr>
              <a:lnSpc>
                <a:spcPct val="160000"/>
              </a:lnSpc>
            </a:pPr>
            <a:r>
              <a:rPr lang="en-US">
                <a:solidFill>
                  <a:srgbClr val="2F2B20"/>
                </a:solidFill>
                <a:latin typeface="Times New Roman"/>
              </a:rPr>
              <a:t>Adverse reactions occur at a frequency of  1/1000 and are usually mild and transient in nature. Reported adverse effects include chest pain (pleuritic/non-cardiac), fever, dyspepsia, voice alteration (hoarseness), pharyngitis, dyspnea, laryngitis, rhinitis, decreased lung function, rash, urticaria, and conjunctivitis.</a:t>
            </a:r>
            <a:endParaRPr/>
          </a:p>
          <a:p>
            <a:pPr>
              <a:lnSpc>
                <a:spcPct val="160000"/>
              </a:lnSpc>
            </a:pPr>
            <a:endParaRPr/>
          </a:p>
          <a:p>
            <a:pPr>
              <a:lnSpc>
                <a:spcPct val="100000"/>
              </a:lnSpc>
            </a:pPr>
            <a:r>
              <a:rPr lang="en-US" sz="2400" b="1">
                <a:solidFill>
                  <a:srgbClr val="2F2B20"/>
                </a:solidFill>
                <a:latin typeface="Times New Roman"/>
              </a:rPr>
              <a:t>Targets </a:t>
            </a:r>
            <a:r>
              <a:rPr lang="en-US" sz="2400">
                <a:solidFill>
                  <a:srgbClr val="2F2B20"/>
                </a:solidFill>
                <a:latin typeface="Times New Roman"/>
              </a:rPr>
              <a:t>:</a:t>
            </a:r>
            <a:endParaRPr/>
          </a:p>
          <a:p>
            <a:pPr>
              <a:lnSpc>
                <a:spcPct val="100000"/>
              </a:lnSpc>
            </a:pPr>
            <a:endParaRPr/>
          </a:p>
          <a:p>
            <a:pPr>
              <a:lnSpc>
                <a:spcPct val="100000"/>
              </a:lnSpc>
            </a:pPr>
            <a:r>
              <a:rPr lang="en-US">
                <a:solidFill>
                  <a:srgbClr val="2F2B20"/>
                </a:solidFill>
                <a:latin typeface="Times New Roman"/>
              </a:rPr>
              <a:t>DNA </a:t>
            </a:r>
            <a:endParaRPr/>
          </a:p>
          <a:p>
            <a:pPr>
              <a:lnSpc>
                <a:spcPct val="100000"/>
              </a:lnSpc>
            </a:pPr>
            <a:endParaRPr/>
          </a:p>
          <a:p>
            <a:pPr>
              <a:lnSpc>
                <a:spcPct val="100000"/>
              </a:lnSpc>
            </a:pPr>
            <a:r>
              <a:rPr lang="en-US" sz="2400" b="1">
                <a:solidFill>
                  <a:srgbClr val="2F2B20"/>
                </a:solidFill>
                <a:latin typeface="Times New Roman"/>
              </a:rPr>
              <a:t>Affected organisms </a:t>
            </a:r>
            <a:r>
              <a:rPr lang="en-US" sz="2400">
                <a:solidFill>
                  <a:srgbClr val="2F2B20"/>
                </a:solidFill>
                <a:latin typeface="Times New Roman"/>
              </a:rPr>
              <a:t>: </a:t>
            </a:r>
            <a:endParaRPr/>
          </a:p>
          <a:p>
            <a:pPr>
              <a:lnSpc>
                <a:spcPct val="100000"/>
              </a:lnSpc>
            </a:pPr>
            <a:endParaRPr/>
          </a:p>
          <a:p>
            <a:pPr>
              <a:lnSpc>
                <a:spcPct val="100000"/>
              </a:lnSpc>
            </a:pPr>
            <a:r>
              <a:rPr lang="en-US">
                <a:solidFill>
                  <a:srgbClr val="2F2B20"/>
                </a:solidFill>
                <a:latin typeface="Times New Roman"/>
              </a:rPr>
              <a:t>Humans and other mammals </a:t>
            </a:r>
            <a:endParaRPr/>
          </a:p>
          <a:p>
            <a:pPr>
              <a:lnSpc>
                <a:spcPct val="160000"/>
              </a:lnSpc>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500040" y="1268640"/>
            <a:ext cx="7772040" cy="4731480"/>
          </a:xfrm>
          <a:prstGeom prst="rect">
            <a:avLst/>
          </a:prstGeom>
        </p:spPr>
        <p:txBody>
          <a:bodyPr anchor="b"/>
          <a:lstStyle/>
          <a:p>
            <a:pPr>
              <a:lnSpc>
                <a:spcPct val="100000"/>
              </a:lnSpc>
            </a:pPr>
            <a:r>
              <a:rPr lang="en-US" sz="2400" b="1">
                <a:solidFill>
                  <a:srgbClr val="2F2B20"/>
                </a:solidFill>
                <a:latin typeface="Times New Roman"/>
              </a:rPr>
              <a:t>Categories</a:t>
            </a:r>
            <a:r>
              <a:rPr lang="en-US" sz="2400">
                <a:solidFill>
                  <a:srgbClr val="2F2B20"/>
                </a:solidFill>
                <a:latin typeface="Times New Roman"/>
              </a:rPr>
              <a:t> : </a:t>
            </a:r>
            <a:endParaRPr/>
          </a:p>
          <a:p>
            <a:pPr>
              <a:lnSpc>
                <a:spcPct val="100000"/>
              </a:lnSpc>
            </a:pPr>
            <a:r>
              <a:rPr lang="en-US">
                <a:solidFill>
                  <a:srgbClr val="2F2B20"/>
                </a:solidFill>
                <a:latin typeface="Times New Roman"/>
              </a:rPr>
              <a:t>Enzymes </a:t>
            </a:r>
            <a:endParaRPr/>
          </a:p>
          <a:p>
            <a:pPr>
              <a:lnSpc>
                <a:spcPct val="100000"/>
              </a:lnSpc>
            </a:pPr>
            <a:r>
              <a:rPr lang="en-US" sz="2400" b="1">
                <a:solidFill>
                  <a:srgbClr val="2F2B20"/>
                </a:solidFill>
                <a:latin typeface="Times New Roman"/>
              </a:rPr>
              <a:t>Patents</a:t>
            </a:r>
            <a:r>
              <a:rPr lang="en-US" sz="2400">
                <a:solidFill>
                  <a:srgbClr val="2F2B20"/>
                </a:solidFill>
                <a:latin typeface="Times New Roman"/>
              </a:rPr>
              <a:t> : </a:t>
            </a:r>
            <a:endParaRPr/>
          </a:p>
          <a:p>
            <a:pPr>
              <a:lnSpc>
                <a:spcPct val="100000"/>
              </a:lnSpc>
            </a:pPr>
            <a:r>
              <a:rPr lang="en-US" sz="2400">
                <a:solidFill>
                  <a:srgbClr val="2F2B20"/>
                </a:solidFill>
                <a:latin typeface="Times New Roman"/>
              </a:rPr>
              <a:t>Number    country    approved    expired </a:t>
            </a:r>
            <a:endParaRPr/>
          </a:p>
          <a:p>
            <a:pPr>
              <a:lnSpc>
                <a:spcPct val="100000"/>
              </a:lnSpc>
            </a:pPr>
            <a:r>
              <a:rPr lang="en-US">
                <a:solidFill>
                  <a:srgbClr val="2F2B20"/>
                </a:solidFill>
                <a:latin typeface="Times New Roman"/>
              </a:rPr>
              <a:t>2184581         Canada         2005-02-22       2015-02-28</a:t>
            </a:r>
            <a:endParaRPr/>
          </a:p>
          <a:p>
            <a:pPr>
              <a:lnSpc>
                <a:spcPct val="100000"/>
              </a:lnSpc>
            </a:pPr>
            <a:r>
              <a:rPr lang="en-US">
                <a:solidFill>
                  <a:srgbClr val="2F2B20"/>
                </a:solidFill>
                <a:latin typeface="Times New Roman"/>
              </a:rPr>
              <a:t>2137237         Canada         2004-10-26       2013-05-28</a:t>
            </a:r>
            <a:endParaRPr/>
          </a:p>
          <a:p>
            <a:pPr>
              <a:lnSpc>
                <a:spcPct val="100000"/>
              </a:lnSpc>
            </a:pPr>
            <a:r>
              <a:rPr lang="en-US" sz="2400" b="1">
                <a:solidFill>
                  <a:srgbClr val="2F2B20"/>
                </a:solidFill>
                <a:latin typeface="Times New Roman"/>
              </a:rPr>
              <a:t>Sequence</a:t>
            </a:r>
            <a:r>
              <a:rPr lang="en-US" sz="2400">
                <a:solidFill>
                  <a:srgbClr val="2F2B20"/>
                </a:solidFill>
                <a:latin typeface="Times New Roman"/>
              </a:rPr>
              <a:t> :</a:t>
            </a:r>
            <a:endParaRPr/>
          </a:p>
          <a:p>
            <a:pPr>
              <a:lnSpc>
                <a:spcPct val="100000"/>
              </a:lnSpc>
            </a:pPr>
            <a:r>
              <a:rPr lang="en-US">
                <a:solidFill>
                  <a:srgbClr val="2F2B20"/>
                </a:solidFill>
                <a:latin typeface="Times New Roman"/>
              </a:rPr>
              <a:t>Dornasze alfa sequence = = LKIAAFNIQTFGETKMSNATLVSYIVQILSRYDIALVQEVRDSHLTAVGKLLDNLNQDAPDTYHYVVSEPLGRNSYKERYLFVYRPDQVSAVDSYYYDDGCEPCGNDTFNREPAIVRFFSRFTEVREFAIVPLHAAPGDAVAEIDALYDVYLDVQEKWGLEDVMLMGDFNAGCSYVRPSQWSSIRLWTSPTFQWLIPDSADTTATPTHCAYDRIVVAGMLLRGAVVPDSALPFNFQAAYGLSDQLAQAISDHYPVEVMLK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571320" y="642960"/>
            <a:ext cx="7772040" cy="5571720"/>
          </a:xfrm>
          <a:prstGeom prst="rect">
            <a:avLst/>
          </a:prstGeom>
        </p:spPr>
        <p:txBody>
          <a:bodyPr anchor="b"/>
          <a:lstStyle/>
          <a:p>
            <a:pPr>
              <a:lnSpc>
                <a:spcPct val="100000"/>
              </a:lnSpc>
            </a:pPr>
            <a:r>
              <a:rPr lang="en-US" sz="2400" b="1">
                <a:solidFill>
                  <a:srgbClr val="2F2B20"/>
                </a:solidFill>
                <a:latin typeface="Times New Roman"/>
              </a:rPr>
              <a:t>Brands </a:t>
            </a:r>
            <a:r>
              <a:rPr lang="en-US" b="1">
                <a:solidFill>
                  <a:srgbClr val="2F2B20"/>
                </a:solidFill>
                <a:latin typeface="Times New Roman"/>
              </a:rPr>
              <a:t>: </a:t>
            </a:r>
            <a:r>
              <a:rPr lang="en-US">
                <a:solidFill>
                  <a:srgbClr val="2F2B20"/>
                </a:solidFill>
                <a:latin typeface="Times New Roman"/>
              </a:rPr>
              <a:t>Genentech Inc </a:t>
            </a:r>
            <a:endParaRPr/>
          </a:p>
          <a:p>
            <a:pPr>
              <a:lnSpc>
                <a:spcPct val="100000"/>
              </a:lnSpc>
            </a:pPr>
            <a:r>
              <a:rPr lang="en-US" sz="2400" b="1">
                <a:solidFill>
                  <a:srgbClr val="2F2B20"/>
                </a:solidFill>
                <a:latin typeface="Times New Roman"/>
              </a:rPr>
              <a:t>Company : </a:t>
            </a:r>
            <a:r>
              <a:rPr lang="en-US">
                <a:solidFill>
                  <a:srgbClr val="2F2B20"/>
                </a:solidFill>
                <a:latin typeface="Times New Roman"/>
              </a:rPr>
              <a:t>Genentech Inc </a:t>
            </a:r>
            <a:endParaRPr/>
          </a:p>
          <a:p>
            <a:pPr>
              <a:lnSpc>
                <a:spcPct val="100000"/>
              </a:lnSpc>
            </a:pPr>
            <a:r>
              <a:rPr lang="en-US" sz="2400" b="1">
                <a:solidFill>
                  <a:srgbClr val="2F2B20"/>
                </a:solidFill>
                <a:latin typeface="Times New Roman"/>
              </a:rPr>
              <a:t>Description : </a:t>
            </a:r>
            <a:r>
              <a:rPr lang="en-US">
                <a:solidFill>
                  <a:srgbClr val="2F2B20"/>
                </a:solidFill>
                <a:latin typeface="Times New Roman"/>
              </a:rPr>
              <a:t>Pulmozyme is a synthetic protein that breaks down excess DNA in the pulmonary secretions of people with cystic fibrosis. The protein is produced by genetically engineered Chinese Hamster Ovary (CHO) cells containing DNA encoding for the native human protein, deoxyribonuclease I (DNase). The product is purified by tangential flow filtration and column chromatography. The purified glycoprotein contains 260 amino acids with an approximate molecular weight of 37,000 daltons. The primary amino acid sequence is identical to that of the native human enzyme </a:t>
            </a:r>
            <a:endParaRPr/>
          </a:p>
          <a:p>
            <a:pPr>
              <a:lnSpc>
                <a:spcPct val="100000"/>
              </a:lnSpc>
            </a:pPr>
            <a:r>
              <a:rPr lang="en-US" sz="2400" b="1">
                <a:solidFill>
                  <a:srgbClr val="2F2B20"/>
                </a:solidFill>
                <a:latin typeface="Times New Roman"/>
              </a:rPr>
              <a:t>Used for/Prescribed for : </a:t>
            </a:r>
            <a:endParaRPr/>
          </a:p>
          <a:p>
            <a:pPr>
              <a:lnSpc>
                <a:spcPct val="100000"/>
              </a:lnSpc>
            </a:pPr>
            <a:r>
              <a:rPr lang="en-US">
                <a:solidFill>
                  <a:srgbClr val="2F2B20"/>
                </a:solidFill>
                <a:latin typeface="Times New Roman"/>
              </a:rPr>
              <a:t>For Cystic Fibrosis- Pulmozyme is used to improve lung function in people with cystic fibrosis by thinning pulmonary secretions and reducing the risk of respiratory tract infections</a:t>
            </a:r>
            <a:endParaRPr/>
          </a:p>
          <a:p>
            <a:pPr>
              <a:lnSpc>
                <a:spcPct val="100000"/>
              </a:lnSpc>
            </a:pPr>
            <a:r>
              <a:rPr lang="en-US" sz="2400" b="1">
                <a:solidFill>
                  <a:srgbClr val="2F2B20"/>
                </a:solidFill>
                <a:latin typeface="Times New Roman"/>
              </a:rPr>
              <a:t>Route of administration :</a:t>
            </a:r>
            <a:endParaRPr/>
          </a:p>
          <a:p>
            <a:pPr>
              <a:lnSpc>
                <a:spcPct val="100000"/>
              </a:lnSpc>
            </a:pPr>
            <a:r>
              <a:rPr lang="en-US">
                <a:solidFill>
                  <a:srgbClr val="2F2B20"/>
                </a:solidFill>
                <a:latin typeface="Times New Roman"/>
              </a:rPr>
              <a:t>by inhalation of an aerosol mist produced by a compressed air driven nebulizer system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285840" y="1714320"/>
            <a:ext cx="7619760" cy="2653920"/>
          </a:xfrm>
          <a:prstGeom prst="rect">
            <a:avLst/>
          </a:prstGeom>
        </p:spPr>
        <p:txBody>
          <a:bodyPr anchor="ctr"/>
          <a:lstStyle/>
          <a:p>
            <a:pPr>
              <a:lnSpc>
                <a:spcPct val="100000"/>
              </a:lnSpc>
            </a:pPr>
            <a:r>
              <a:rPr lang="en-US" sz="3200" b="1">
                <a:solidFill>
                  <a:srgbClr val="2F2B20"/>
                </a:solidFill>
                <a:latin typeface="Times New Roman"/>
              </a:rPr>
              <a:t>
 </a:t>
            </a:r>
            <a:r>
              <a:rPr lang="en-US" sz="2400" b="1">
                <a:solidFill>
                  <a:srgbClr val="2F2B20"/>
                </a:solidFill>
                <a:latin typeface="Times New Roman"/>
              </a:rPr>
              <a:t>
Contraindication </a:t>
            </a:r>
            <a:r>
              <a:rPr lang="en-US" b="1">
                <a:solidFill>
                  <a:srgbClr val="2F2B20"/>
                </a:solidFill>
                <a:latin typeface="Times New Roman"/>
              </a:rPr>
              <a:t>: 
</a:t>
            </a:r>
            <a:r>
              <a:rPr lang="en-US">
                <a:solidFill>
                  <a:srgbClr val="2F2B20"/>
                </a:solidFill>
                <a:latin typeface="Cambria"/>
              </a:rPr>
              <a:t> allergic </a:t>
            </a:r>
            <a:r>
              <a:rPr lang="en-US" b="1">
                <a:solidFill>
                  <a:srgbClr val="2F2B20"/>
                </a:solidFill>
                <a:latin typeface="Times New Roman"/>
              </a:rPr>
              <a:t>
</a:t>
            </a:r>
            <a:r>
              <a:rPr lang="en-US" sz="2400" b="1">
                <a:solidFill>
                  <a:srgbClr val="2F2B20"/>
                </a:solidFill>
                <a:latin typeface="Times New Roman"/>
              </a:rPr>
              <a:t>Side effects : 
</a:t>
            </a:r>
            <a:r>
              <a:rPr lang="en-US">
                <a:solidFill>
                  <a:srgbClr val="2F2B20"/>
                </a:solidFill>
                <a:latin typeface="Cambria"/>
              </a:rPr>
              <a:t> serious side effects are ; an allergic reaction (difficulty breathing; closing of the throat; swelling of the lips, tongue, or face; or hives); increased difficulty breathing;  chest pain; or fever.
Less serious side effects may be  voice alteration; sore throat; rash; laryngitis;
eye redness, irritation, or inflammation; or
 nasal stuffiness or discharge.</a:t>
            </a:r>
            <a:r>
              <a:rPr lang="en-US">
                <a:solidFill>
                  <a:srgbClr val="2F2B20"/>
                </a:solidFill>
                <a:latin typeface="Times New Roman"/>
              </a:rPr>
              <a:t>
</a:t>
            </a:r>
            <a:r>
              <a:rPr lang="en-US" sz="2400" b="1">
                <a:solidFill>
                  <a:srgbClr val="2F2B20"/>
                </a:solidFill>
                <a:latin typeface="Times New Roman"/>
              </a:rPr>
              <a:t>Drug interaction </a:t>
            </a:r>
            <a:r>
              <a:rPr lang="en-US" sz="2400">
                <a:solidFill>
                  <a:srgbClr val="2F2B20"/>
                </a:solidFill>
                <a:latin typeface="Times New Roman"/>
              </a:rPr>
              <a:t>:
</a:t>
            </a:r>
            <a:r>
              <a:rPr lang="en-US">
                <a:solidFill>
                  <a:srgbClr val="2F2B20"/>
                </a:solidFill>
                <a:latin typeface="Times New Roman"/>
              </a:rPr>
              <a:t>1) Afrezza (insulin inhalation, rapid acting)  
2) insulin inhalation, rapid acting  
3)Exubera (insulin inhalation, rapid acting)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357120" y="642960"/>
            <a:ext cx="7772040" cy="4857480"/>
          </a:xfrm>
          <a:prstGeom prst="rect">
            <a:avLst/>
          </a:prstGeom>
        </p:spPr>
        <p:txBody>
          <a:bodyPr anchor="b"/>
          <a:lstStyle/>
          <a:p>
            <a:pPr>
              <a:lnSpc>
                <a:spcPct val="100000"/>
              </a:lnSpc>
            </a:pPr>
            <a:r>
              <a:rPr lang="en-US" sz="2400" b="1">
                <a:solidFill>
                  <a:srgbClr val="2F2B20"/>
                </a:solidFill>
                <a:latin typeface="Times New Roman"/>
              </a:rPr>
              <a:t>General references </a:t>
            </a:r>
            <a:r>
              <a:rPr lang="en-US" sz="2400">
                <a:solidFill>
                  <a:srgbClr val="2F2B20"/>
                </a:solidFill>
                <a:latin typeface="Times New Roman"/>
              </a:rPr>
              <a:t>: </a:t>
            </a:r>
            <a:endParaRPr/>
          </a:p>
          <a:p>
            <a:pPr>
              <a:lnSpc>
                <a:spcPct val="100000"/>
              </a:lnSpc>
              <a:buFont typeface="Arial"/>
              <a:buAutoNum type="arabicParenR"/>
            </a:pPr>
            <a:r>
              <a:rPr lang="en-US">
                <a:solidFill>
                  <a:srgbClr val="2F2B20"/>
                </a:solidFill>
                <a:latin typeface="Times New Roman"/>
              </a:rPr>
              <a:t>Cramer GW, Bosso JA: The role of dornase alfa in the treatment of cystic fibrosis. Ann Pharmacother. 1996 Jun;30(6):656-61. "Pubmed":http://www.ncbi.nlm.nih.gov/pubmed/8792953                 </a:t>
            </a:r>
            <a:endParaRPr/>
          </a:p>
          <a:p>
            <a:pPr>
              <a:lnSpc>
                <a:spcPct val="100000"/>
              </a:lnSpc>
              <a:buFont typeface="Arial"/>
              <a:buAutoNum type="arabicParenR"/>
            </a:pPr>
            <a:r>
              <a:rPr lang="en-US">
                <a:solidFill>
                  <a:srgbClr val="2F2B20"/>
                </a:solidFill>
                <a:latin typeface="Times New Roman"/>
              </a:rPr>
              <a:t>Jones AP, Wallis C: Dornase alfa for cystic fibrosis. Cochrane Database Syst Rev. 2010 Mar 17;3:CD001127. "Pubmed":http://www.ncbi.nlm.nih.gov/pubmed/20238314          </a:t>
            </a:r>
            <a:endParaRPr/>
          </a:p>
          <a:p>
            <a:pPr>
              <a:lnSpc>
                <a:spcPct val="100000"/>
              </a:lnSpc>
              <a:buFont typeface="Arial"/>
              <a:buAutoNum type="arabicParenR"/>
            </a:pPr>
            <a:r>
              <a:rPr lang="en-US">
                <a:solidFill>
                  <a:srgbClr val="2F2B20"/>
                </a:solidFill>
                <a:latin typeface="Times New Roman"/>
              </a:rPr>
              <a:t>Riethmueller J, Kumpf M, Borth-Bruhns T, Brehm W, Wiskirchen J, Sieverding L,Ankele C, Hofbeck M, Baden W: Clinical and in vitro effect of dornase alfa in mechanically ventilated pediatric non-cystic fibrosis patients with atelectases. Cell Physiol Biochem. 2009;23(1-3):205-10. Epub 2009 Feb 18. "Pubmed":http://www.ncbi.nlm.nih.gov/pubmed/19255515 4)http://www.patentstorm.us/patents/6348343/fulltext.html.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20"/>
            <a:ext cx="7619760" cy="1142640"/>
          </a:xfrm>
          <a:prstGeom prst="rect">
            <a:avLst/>
          </a:prstGeom>
        </p:spPr>
        <p:txBody>
          <a:bodyPr anchor="ctr"/>
          <a:lstStyle/>
          <a:p>
            <a:pPr>
              <a:lnSpc>
                <a:spcPct val="100000"/>
              </a:lnSpc>
            </a:pPr>
            <a:r>
              <a:rPr lang="en-US" sz="2400" b="1">
                <a:solidFill>
                  <a:srgbClr val="2F2B20"/>
                </a:solidFill>
                <a:latin typeface="Times New Roman"/>
              </a:rPr>
              <a:t>References</a:t>
            </a:r>
            <a:r>
              <a:rPr lang="en-US" sz="2400">
                <a:solidFill>
                  <a:srgbClr val="2F2B20"/>
                </a:solidFill>
                <a:latin typeface="Times New Roman"/>
              </a:rPr>
              <a:t> :
</a:t>
            </a:r>
            <a:r>
              <a:rPr lang="en-US">
                <a:solidFill>
                  <a:srgbClr val="2F2B20"/>
                </a:solidFill>
                <a:latin typeface="Cambria"/>
              </a:rPr>
              <a:t>http://www.rxlist.com/pulmozyme-drug.htm 
http://www.drugs.com/dosage/pulmozyme.html 
http://www.drugs.com/drug-interactions/dornase-alfa,pulmozyme.html 
http://www.drugs.com/pulmozyme.html </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785</Words>
  <Application>Microsoft Macintosh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bic2</cp:lastModifiedBy>
  <cp:revision>1</cp:revision>
  <dcterms:modified xsi:type="dcterms:W3CDTF">2015-01-16T09:51:03Z</dcterms:modified>
</cp:coreProperties>
</file>